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89" autoAdjust="0"/>
    <p:restoredTop sz="94660"/>
  </p:normalViewPr>
  <p:slideViewPr>
    <p:cSldViewPr showGuides="1">
      <p:cViewPr>
        <p:scale>
          <a:sx n="100" d="100"/>
          <a:sy n="100" d="100"/>
        </p:scale>
        <p:origin x="-874" y="307"/>
      </p:cViewPr>
      <p:guideLst>
        <p:guide orient="horz" pos="2160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95" indent="-247015" algn="l" rtl="0" eaLnBrk="1" latinLnBrk="0" hangingPunct="1">
        <a:spcBef>
          <a:spcPts val="300"/>
        </a:spcBef>
        <a:buClr>
          <a:schemeClr val="accent2"/>
        </a:buClr>
        <a:buFont typeface="Georgia" panose="02040502050405020303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90" indent="-21971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1295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9001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Uticaj korišćenja uređaja sa  ekran</a:t>
            </a:r>
            <a:r>
              <a:rPr lang="en-US" altLang="hu-HU" dirty="0" smtClean="0"/>
              <a:t>o</a:t>
            </a:r>
            <a:r>
              <a:rPr lang="hu-HU" dirty="0" smtClean="0"/>
              <a:t>ma</a:t>
            </a:r>
            <a:r>
              <a:rPr lang="en-US" altLang="hu-HU" dirty="0" smtClean="0"/>
              <a:t>o</a:t>
            </a:r>
            <a:r>
              <a:rPr lang="hu-HU" dirty="0" smtClean="0"/>
              <a:t> na razvoj dece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PU “Bambi”</a:t>
            </a:r>
            <a:r>
              <a:rPr lang="hu-HU" altLang="sr-Latn-RS" dirty="0" smtClean="0"/>
              <a:t>, </a:t>
            </a:r>
            <a:r>
              <a:rPr lang="sr-Latn-RS" dirty="0" smtClean="0"/>
              <a:t>Bačka Topola</a:t>
            </a:r>
            <a:endParaRPr lang="sr-Latn-RS" dirty="0" smtClean="0"/>
          </a:p>
          <a:p>
            <a:r>
              <a:rPr lang="sr-Latn-RS" dirty="0" smtClean="0"/>
              <a:t>Betina Mora Siđi</a:t>
            </a:r>
            <a:endParaRPr lang="sr-Latn-RS" dirty="0" smtClean="0"/>
          </a:p>
          <a:p>
            <a:r>
              <a:rPr lang="sr-Latn-RS" dirty="0" smtClean="0"/>
              <a:t>Virginia Mago Apro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 čemu će biti reč?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Kad, koliko dugo koristiti</a:t>
            </a:r>
            <a:endParaRPr lang="hu-HU" dirty="0" smtClean="0"/>
          </a:p>
          <a:p>
            <a:r>
              <a:rPr lang="hu-HU" dirty="0" smtClean="0"/>
              <a:t>Negativni uticaji</a:t>
            </a:r>
            <a:endParaRPr lang="hu-HU" dirty="0" smtClean="0"/>
          </a:p>
          <a:p>
            <a:r>
              <a:rPr lang="hu-HU" dirty="0" smtClean="0"/>
              <a:t>Kako možemo uticati na navike korišćenja  uređaja sa ekranima </a:t>
            </a:r>
            <a:endParaRPr lang="hu-H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9695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9055"/>
            <a:ext cx="8229600" cy="5245100"/>
          </a:xfrm>
        </p:spPr>
        <p:txBody>
          <a:bodyPr/>
          <a:lstStyle/>
          <a:p>
            <a:r>
              <a:rPr lang="hu-HU" dirty="0" smtClean="0"/>
              <a:t>O kojim uređajima je reč?</a:t>
            </a:r>
            <a:r>
              <a:rPr lang="en-US" altLang="hu-HU" dirty="0" smtClean="0"/>
              <a:t> - tablet, telefon, laptop, računar, televizor</a:t>
            </a:r>
            <a:endParaRPr lang="hu-HU" dirty="0" smtClean="0"/>
          </a:p>
          <a:p>
            <a:r>
              <a:rPr lang="hu-HU" dirty="0" smtClean="0"/>
              <a:t>Kad? Koliko? Kako?</a:t>
            </a:r>
            <a:endParaRPr lang="hu-HU" dirty="0" smtClean="0"/>
          </a:p>
          <a:p>
            <a:endParaRPr lang="hu-HU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/>
          <p:nvPr>
            <p:custDataLst>
              <p:tags r:id="rId1"/>
            </p:custDataLst>
          </p:nvPr>
        </p:nvGraphicFramePr>
        <p:xfrm>
          <a:off x="1619250" y="2853055"/>
          <a:ext cx="5762625" cy="3663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530"/>
                <a:gridCol w="1953895"/>
                <a:gridCol w="2235200"/>
              </a:tblGrid>
              <a:tr h="9144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Uzrast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Vreme pred ekranom</a:t>
                      </a:r>
                      <a:r>
                        <a:rPr lang="hu-HU" altLang="en-US"/>
                        <a:t> - istra</a:t>
                      </a:r>
                      <a:r>
                        <a:rPr lang="en-US" altLang="hu-HU"/>
                        <a:t>živanje</a:t>
                      </a:r>
                      <a:endParaRPr lang="en-US" altLang="hu-HU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Preporučeno vreme</a:t>
                      </a:r>
                      <a:endParaRPr lang="en-US"/>
                    </a:p>
                  </a:txBody>
                  <a:tcPr/>
                </a:tc>
              </a:tr>
              <a:tr h="6400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0-18 meseci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nije preporučen</a:t>
                      </a:r>
                      <a:endParaRPr lang="en-US"/>
                    </a:p>
                  </a:txBody>
                  <a:tcPr/>
                </a:tc>
              </a:tr>
              <a:tr h="6400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18-24 meseci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2-4 sata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nije preporučen</a:t>
                      </a:r>
                      <a:endParaRPr lang="en-US"/>
                    </a:p>
                  </a:txBody>
                  <a:tcPr/>
                </a:tc>
              </a:tr>
              <a:tr h="6508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2-5 god.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3-6 sata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do 1 vremena (podeliti vreme)</a:t>
                      </a:r>
                      <a:endParaRPr lang="en-US"/>
                    </a:p>
                  </a:txBody>
                  <a:tcPr/>
                </a:tc>
              </a:tr>
              <a:tr h="81851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od 5 godine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po dogovoru sa roditeljem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je problem sa ekranom?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Neuropsihološke i </a:t>
            </a:r>
            <a:r>
              <a:rPr lang="hu-HU" b="1" dirty="0" smtClean="0"/>
              <a:t>NEUROANATOMSKE</a:t>
            </a:r>
            <a:r>
              <a:rPr lang="hu-HU" dirty="0" smtClean="0"/>
              <a:t> promene</a:t>
            </a:r>
            <a:endParaRPr lang="hu-HU" dirty="0" smtClean="0"/>
          </a:p>
          <a:p>
            <a:r>
              <a:rPr lang="hu-HU" dirty="0" smtClean="0"/>
              <a:t>Mišići oka</a:t>
            </a:r>
            <a:endParaRPr lang="hu-HU" dirty="0" smtClean="0"/>
          </a:p>
          <a:p>
            <a:r>
              <a:rPr lang="hu-HU" dirty="0" smtClean="0"/>
              <a:t>Kognitivne sposobnosti</a:t>
            </a:r>
            <a:endParaRPr lang="hu-HU" dirty="0" smtClean="0"/>
          </a:p>
          <a:p>
            <a:pPr lvl="1"/>
            <a:r>
              <a:rPr lang="hu-HU" dirty="0" smtClean="0"/>
              <a:t>Fantazija</a:t>
            </a:r>
            <a:endParaRPr lang="hu-HU" dirty="0" smtClean="0"/>
          </a:p>
          <a:p>
            <a:pPr lvl="1"/>
            <a:r>
              <a:rPr lang="hu-HU" dirty="0" smtClean="0"/>
              <a:t>Pad </a:t>
            </a:r>
            <a:r>
              <a:rPr lang="hu-HU" dirty="0" smtClean="0">
                <a:solidFill>
                  <a:schemeClr val="tx1"/>
                </a:solidFill>
              </a:rPr>
              <a:t>postignuća- dete </a:t>
            </a:r>
            <a:r>
              <a:rPr lang="en-US" dirty="0" err="1" smtClean="0">
                <a:solidFill>
                  <a:schemeClr val="tx1"/>
                </a:solidFill>
              </a:rPr>
              <a:t>ula</a:t>
            </a:r>
            <a:r>
              <a:rPr lang="sr-Latn-RS" dirty="0" smtClean="0">
                <a:solidFill>
                  <a:schemeClr val="tx1"/>
                </a:solidFill>
              </a:rPr>
              <a:t>že dodatnu energiju</a:t>
            </a:r>
            <a:endParaRPr lang="hu-HU" dirty="0" smtClean="0">
              <a:solidFill>
                <a:schemeClr val="tx1"/>
              </a:solidFill>
            </a:endParaRPr>
          </a:p>
          <a:p>
            <a:pPr lvl="1"/>
            <a:r>
              <a:rPr lang="hu-HU" dirty="0" smtClean="0"/>
              <a:t>Pažnja- </a:t>
            </a:r>
            <a:r>
              <a:rPr lang="hu-HU" dirty="0" smtClean="0"/>
              <a:t>ADHD</a:t>
            </a:r>
            <a:endParaRPr lang="hu-HU" dirty="0" smtClean="0"/>
          </a:p>
          <a:p>
            <a:pPr lvl="1"/>
            <a:r>
              <a:rPr lang="hu-HU" dirty="0" smtClean="0"/>
              <a:t>Previše stimulacije</a:t>
            </a:r>
            <a:endParaRPr lang="hu-HU" dirty="0" smtClean="0"/>
          </a:p>
          <a:p>
            <a:r>
              <a:rPr lang="hu-HU" dirty="0" smtClean="0"/>
              <a:t>Razvoj govora:</a:t>
            </a:r>
            <a:endParaRPr lang="hu-HU" dirty="0" smtClean="0"/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Model govora, artikulacija, zvuk pozadine</a:t>
            </a:r>
            <a:endParaRPr lang="hu-HU" dirty="0" smtClean="0">
              <a:solidFill>
                <a:schemeClr val="tx1"/>
              </a:solidFill>
            </a:endParaRPr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49%</a:t>
            </a:r>
            <a:endParaRPr lang="hu-HU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hu-H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je problem sa ekranom?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Razvoj motorike:</a:t>
            </a:r>
            <a:endParaRPr lang="hu-HU" dirty="0" smtClean="0"/>
          </a:p>
          <a:p>
            <a:pPr lvl="1"/>
            <a:r>
              <a:rPr lang="hu-HU" dirty="0" smtClean="0"/>
              <a:t>Nedostatak kretanja</a:t>
            </a:r>
            <a:endParaRPr lang="hu-HU" dirty="0" smtClean="0"/>
          </a:p>
          <a:p>
            <a:r>
              <a:rPr lang="hu-HU" dirty="0" smtClean="0"/>
              <a:t>Emociaonalni i socijalni razvoj: </a:t>
            </a:r>
            <a:endParaRPr lang="hu-HU" dirty="0" smtClean="0"/>
          </a:p>
          <a:p>
            <a:pPr lvl="1"/>
            <a:r>
              <a:rPr lang="hu-HU" dirty="0" smtClean="0"/>
              <a:t>Emocionalna regulacija</a:t>
            </a:r>
            <a:r>
              <a:rPr lang="en-US" altLang="hu-HU" dirty="0" smtClean="0"/>
              <a:t>, socijalne interakcije</a:t>
            </a:r>
            <a:endParaRPr lang="hu-HU" dirty="0" smtClean="0"/>
          </a:p>
          <a:p>
            <a:r>
              <a:rPr lang="hu-HU" dirty="0" smtClean="0"/>
              <a:t>Ostalo:</a:t>
            </a:r>
            <a:endParaRPr lang="hu-HU" dirty="0" smtClean="0"/>
          </a:p>
          <a:p>
            <a:pPr lvl="1"/>
            <a:r>
              <a:rPr lang="hu-HU" dirty="0" smtClean="0"/>
              <a:t>Simptomi autizma</a:t>
            </a:r>
            <a:r>
              <a:rPr lang="en-US" altLang="hu-HU" dirty="0" smtClean="0"/>
              <a:t> - digitalni autizam</a:t>
            </a:r>
            <a:endParaRPr lang="hu-HU" dirty="0" smtClean="0"/>
          </a:p>
          <a:p>
            <a:pPr lvl="1"/>
            <a:r>
              <a:rPr lang="hu-HU" dirty="0" smtClean="0"/>
              <a:t>Nedostatak sna- gojaznost</a:t>
            </a:r>
            <a:endParaRPr lang="hu-HU" dirty="0" smtClean="0"/>
          </a:p>
          <a:p>
            <a:pPr lvl="1"/>
            <a:r>
              <a:rPr lang="hu-HU" dirty="0" smtClean="0"/>
              <a:t>Zavisnost- ne može da kontroliše potrebu za dopaminom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Kako utičemo na navike korišćenja uređaja sa ekranima?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Želimo manje dozvoliti korišćenja, nego što na kraju damo, zašto</a:t>
            </a:r>
            <a:r>
              <a:rPr lang="hu-HU" dirty="0" smtClean="0"/>
              <a:t>?</a:t>
            </a:r>
            <a:r>
              <a:rPr lang="en-US" altLang="hu-HU" dirty="0" smtClean="0"/>
              <a:t> Nismo dosledni.</a:t>
            </a:r>
            <a:endParaRPr lang="hu-HU" dirty="0" smtClean="0"/>
          </a:p>
          <a:p>
            <a:pPr lvl="1"/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Efikasnost- dosada je dozvoljena</a:t>
            </a:r>
            <a:endParaRPr lang="hu-H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Smirenje- 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dopamin, kortizol</a:t>
            </a:r>
            <a:endParaRPr lang="hu-H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altLang="hu-HU" dirty="0" smtClean="0">
                <a:solidFill>
                  <a:schemeClr val="accent6">
                    <a:lumMod val="75000"/>
                  </a:schemeClr>
                </a:solidFill>
              </a:rPr>
              <a:t>Digitalni b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ebisiter</a:t>
            </a:r>
            <a:endParaRPr lang="hu-H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Zaostajenje- do 9 godine ima više negativnih uticaja, </a:t>
            </a:r>
            <a:r>
              <a:rPr lang="en-US" altLang="hu-HU" dirty="0" smtClean="0">
                <a:solidFill>
                  <a:schemeClr val="accent6">
                    <a:lumMod val="75000"/>
                  </a:schemeClr>
                </a:solidFill>
              </a:rPr>
              <a:t> osoba će 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nadoknadi</a:t>
            </a:r>
            <a:r>
              <a:rPr lang="en-US" altLang="hu-HU" dirty="0" smtClean="0">
                <a:solidFill>
                  <a:schemeClr val="accent6">
                    <a:lumMod val="75000"/>
                  </a:schemeClr>
                </a:solidFill>
              </a:rPr>
              <a:t>ti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 za 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5 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dana</a:t>
            </a:r>
            <a:endParaRPr lang="hu-H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Kako utičemo na navike korišćenja uređaja sa ekranima?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Nikako</a:t>
            </a:r>
            <a:r>
              <a:rPr lang="en-US" altLang="hu-HU" dirty="0" smtClean="0"/>
              <a:t> ne dati u sled</a:t>
            </a:r>
            <a:r>
              <a:rPr lang="hu-HU" altLang="en-US" dirty="0" smtClean="0"/>
              <a:t>e</a:t>
            </a:r>
            <a:r>
              <a:rPr lang="en-US" altLang="hu-HU" dirty="0" smtClean="0"/>
              <a:t>ćim situacijama</a:t>
            </a:r>
            <a:r>
              <a:rPr lang="hu-HU" dirty="0" smtClean="0"/>
              <a:t>: hranjenje, presvlačenje, korišćenje bez nadzora, sat vremena pre spavanja, smirenje deteta, plakanje</a:t>
            </a:r>
            <a:r>
              <a:rPr lang="en-US" altLang="hu-HU" dirty="0" smtClean="0"/>
              <a:t>m</a:t>
            </a:r>
            <a:r>
              <a:rPr lang="hu-HU" dirty="0" smtClean="0"/>
              <a:t> dete</a:t>
            </a:r>
            <a:r>
              <a:rPr lang="en-US" altLang="hu-HU" dirty="0" smtClean="0"/>
              <a:t> postigne</a:t>
            </a:r>
            <a:r>
              <a:rPr lang="hu-HU" dirty="0" smtClean="0"/>
              <a:t> da dobije ekran</a:t>
            </a:r>
            <a:endParaRPr lang="hu-HU" dirty="0" smtClean="0"/>
          </a:p>
          <a:p>
            <a:r>
              <a:rPr lang="hu-HU" dirty="0" smtClean="0"/>
              <a:t>Modelovanje:</a:t>
            </a:r>
            <a:endParaRPr lang="hu-HU" dirty="0" smtClean="0"/>
          </a:p>
          <a:p>
            <a:pPr lvl="1"/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Telefon 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ili lice roditelja</a:t>
            </a:r>
            <a:endParaRPr lang="hu-H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Poželjn</a:t>
            </a:r>
            <a:r>
              <a:rPr lang="en-US" altLang="hu-HU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 aktivnost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Saveti</a:t>
            </a:r>
            <a:r>
              <a:rPr lang="en-US" altLang="sr-Latn-RS" dirty="0" smtClean="0"/>
              <a:t>/smernice</a:t>
            </a:r>
            <a:r>
              <a:rPr lang="sr-Latn-R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Smanjiti vreme pr</a:t>
            </a:r>
            <a:r>
              <a:rPr lang="en-US" altLang="hu-HU" dirty="0" smtClean="0"/>
              <a:t>ovedeno ispred</a:t>
            </a:r>
            <a:r>
              <a:rPr lang="hu-HU" dirty="0" smtClean="0"/>
              <a:t> ekrana, kontrolisati sadržaj</a:t>
            </a:r>
            <a:r>
              <a:rPr lang="en-US" altLang="hu-HU" dirty="0" smtClean="0"/>
              <a:t>e</a:t>
            </a:r>
            <a:endParaRPr lang="hu-HU" dirty="0" smtClean="0"/>
          </a:p>
          <a:p>
            <a:r>
              <a:rPr lang="hu-HU" dirty="0" smtClean="0"/>
              <a:t>Nuditi alternativne opcije</a:t>
            </a:r>
            <a:endParaRPr lang="hu-HU" dirty="0" smtClean="0"/>
          </a:p>
          <a:p>
            <a:r>
              <a:rPr lang="hu-HU" dirty="0" smtClean="0"/>
              <a:t>Sat vremena pre spavanja izbegavati</a:t>
            </a:r>
            <a:r>
              <a:rPr lang="en-US" altLang="hu-HU" dirty="0" smtClean="0"/>
              <a:t> upražnjavanje akrana</a:t>
            </a:r>
            <a:endParaRPr lang="en-US" altLang="hu-HU" dirty="0" smtClean="0"/>
          </a:p>
          <a:p>
            <a:r>
              <a:rPr lang="hu-HU" dirty="0" smtClean="0"/>
              <a:t>„Zona bez ekrana”- trpezarija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Korišćena literatura: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000"/>
              <a:t>Rajović R., Rajović I. (2021).</a:t>
            </a:r>
            <a:r>
              <a:rPr lang="en-US" sz="2000" i="1"/>
              <a:t>Izazovi odrsatanja u digitalnom dobu</a:t>
            </a:r>
            <a:r>
              <a:rPr lang="en-US" sz="2000"/>
              <a:t>.,Horizonti (str. 46-54)</a:t>
            </a:r>
            <a:r>
              <a:rPr lang="hu-HU" altLang="en-US" sz="2000"/>
              <a:t> </a:t>
            </a:r>
            <a:r>
              <a:rPr lang="en-US" sz="2000"/>
              <a:t>pristup: </a:t>
            </a:r>
            <a:r>
              <a:rPr lang="en-US" altLang="en-US" sz="2000"/>
              <a:t>https://scholar.google.com/scholar?start=10&amp;q=ranko+rajovic&amp;hl=hu&amp;as_sdt=0,5</a:t>
            </a:r>
            <a:endParaRPr lang="en-US" altLang="en-US" sz="2000"/>
          </a:p>
          <a:p>
            <a:r>
              <a:rPr lang="en-US" altLang="en-US" sz="2000"/>
              <a:t>Uzsvalyn</a:t>
            </a:r>
            <a:r>
              <a:rPr lang="hu-HU" altLang="en-US" sz="2000"/>
              <a:t>é Pécsi R. (2020). </a:t>
            </a:r>
            <a:r>
              <a:rPr lang="hu-HU" altLang="en-US" sz="2000" i="1"/>
              <a:t>Fejleszt vagy rombol?.</a:t>
            </a:r>
            <a:r>
              <a:rPr lang="hu-HU" altLang="en-US" sz="2000"/>
              <a:t> Kulcs a Muzsikához Kiadó</a:t>
            </a:r>
            <a:endParaRPr lang="hu-HU" altLang="en-US" sz="20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453*281"/>
  <p:tag name="TABLE_ENDDRAG_RECT" val="127*224*453*28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2059</Words>
  <Application>WPS Presentation</Application>
  <PresentationFormat>On-screen Show 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Georgia</vt:lpstr>
      <vt:lpstr>Wingdings 2</vt:lpstr>
      <vt:lpstr>Trebuchet MS</vt:lpstr>
      <vt:lpstr>Microsoft YaHei</vt:lpstr>
      <vt:lpstr>Arial Unicode MS</vt:lpstr>
      <vt:lpstr>Calibri</vt:lpstr>
      <vt:lpstr>Georgia</vt:lpstr>
      <vt:lpstr>Urban</vt:lpstr>
      <vt:lpstr>Uticaj korišćenja uređaja sa  ekranima na razvoj dece</vt:lpstr>
      <vt:lpstr>O čemu će biti reč?</vt:lpstr>
      <vt:lpstr>PowerPoint 演示文稿</vt:lpstr>
      <vt:lpstr>Šta je problem sa ekranom?</vt:lpstr>
      <vt:lpstr>Šta je problem sa ekranom?</vt:lpstr>
      <vt:lpstr>Kako utičemo na navike korišćenja uređaja sa ekranima?</vt:lpstr>
      <vt:lpstr>Kako utičemo na navike korišćenja uređaja sa ekranima?</vt:lpstr>
      <vt:lpstr>Saveti/smernice:</vt:lpstr>
      <vt:lpstr>Korišćena 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Képernyőhasználat hatása a gyermek fejlődésére</dc:title>
  <dc:creator>user</dc:creator>
  <cp:lastModifiedBy>Bambi PU</cp:lastModifiedBy>
  <cp:revision>37</cp:revision>
  <dcterms:created xsi:type="dcterms:W3CDTF">2025-03-06T07:22:00Z</dcterms:created>
  <dcterms:modified xsi:type="dcterms:W3CDTF">2025-04-01T09:02:53Z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144C93F5E5F04B328861A810D6621AB2_13</vt:lpwstr>
  </property>
  <property fmtid="{D5CDD505-2E9C-101B-9397-08002B2CF9AE}" pid="3" name="KSOProductBuildVer">
    <vt:lpwstr>1033-12.2.0.20326</vt:lpwstr>
  </property>
</Properties>
</file>