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57" r:id="rId5"/>
    <p:sldId id="265" r:id="rId6"/>
    <p:sldId id="263" r:id="rId7"/>
    <p:sldId id="258" r:id="rId8"/>
    <p:sldId id="267" r:id="rId9"/>
    <p:sldId id="268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189" autoAdjust="0"/>
    <p:restoredTop sz="94660"/>
  </p:normalViewPr>
  <p:slideViewPr>
    <p:cSldViewPr showGuides="1">
      <p:cViewPr>
        <p:scale>
          <a:sx n="100" d="100"/>
          <a:sy n="100" d="100"/>
        </p:scale>
        <p:origin x="-874" y="30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135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889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6A362D-2914-45FE-AF12-FED44B2A58CD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93265C5-4022-4EC9-9B9B-7074B4142CE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495" indent="-247015" algn="l" rtl="0" eaLnBrk="1" latinLnBrk="0" hangingPunct="1">
        <a:spcBef>
          <a:spcPts val="300"/>
        </a:spcBef>
        <a:buClr>
          <a:schemeClr val="accent2"/>
        </a:buClr>
        <a:buFont typeface="Georgia" panose="02040502050405020303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90" indent="-21971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830" indent="-201295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9001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09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 panose="02040502050405020303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képernyő hatása </a:t>
            </a:r>
            <a:r>
              <a:rPr lang="hu-HU" smtClean="0"/>
              <a:t>a </a:t>
            </a:r>
            <a:r>
              <a:rPr lang="hu-HU" smtClean="0"/>
              <a:t>gyermekfejlődésre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Bambi I.E.I.</a:t>
            </a:r>
            <a:endParaRPr lang="sr-Latn-RS" dirty="0" smtClean="0"/>
          </a:p>
          <a:p>
            <a:r>
              <a:rPr lang="sr-Latn-RS" dirty="0" smtClean="0"/>
              <a:t>M</a:t>
            </a:r>
            <a:r>
              <a:rPr lang="hu-HU" dirty="0" smtClean="0"/>
              <a:t>óra Szügyi </a:t>
            </a:r>
            <a:r>
              <a:rPr lang="sr-Latn-RS" dirty="0" smtClean="0"/>
              <a:t>Bettina</a:t>
            </a:r>
            <a:endParaRPr lang="sr-Latn-RS" dirty="0" smtClean="0"/>
          </a:p>
          <a:p>
            <a:r>
              <a:rPr lang="sr-Latn-RS" dirty="0" smtClean="0"/>
              <a:t>Magó Apró Virginia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Miről lesz szó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Mikor, mennyit használjuk</a:t>
            </a:r>
            <a:endParaRPr lang="hu-HU" dirty="0" smtClean="0"/>
          </a:p>
          <a:p>
            <a:r>
              <a:rPr lang="hu-HU" dirty="0" smtClean="0"/>
              <a:t>Negat</a:t>
            </a:r>
            <a:r>
              <a:rPr lang="hu-HU" dirty="0" smtClean="0">
                <a:latin typeface="Times New Roman" panose="02020603050405020304" charset="0"/>
                <a:cs typeface="Times New Roman" panose="02020603050405020304" charset="0"/>
              </a:rPr>
              <a:t>í</a:t>
            </a:r>
            <a:r>
              <a:rPr lang="hu-HU" dirty="0" smtClean="0"/>
              <a:t>v hatások</a:t>
            </a:r>
            <a:endParaRPr lang="hu-HU" dirty="0" smtClean="0"/>
          </a:p>
          <a:p>
            <a:r>
              <a:rPr lang="hu-HU" dirty="0" smtClean="0"/>
              <a:t>Hogyan hatunk a képernyőhasználati szokásokra</a:t>
            </a:r>
            <a:endParaRPr lang="hu-H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145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1115"/>
            <a:ext cx="8229600" cy="5273040"/>
          </a:xfrm>
        </p:spPr>
        <p:txBody>
          <a:bodyPr/>
          <a:lstStyle/>
          <a:p>
            <a:r>
              <a:rPr lang="hu-HU" dirty="0" smtClean="0"/>
              <a:t>Milyen eszközök tartoznak ide?- telefon, táblagép, szám</a:t>
            </a:r>
            <a:r>
              <a:rPr lang="hu-HU" dirty="0" smtClean="0">
                <a:latin typeface="Times New Roman" panose="02020603050405020304" charset="0"/>
                <a:cs typeface="Times New Roman" panose="02020603050405020304" charset="0"/>
              </a:rPr>
              <a:t>ítógép, laptop, televízió</a:t>
            </a:r>
            <a:endParaRPr lang="hu-HU" dirty="0" smtClean="0"/>
          </a:p>
          <a:p>
            <a:r>
              <a:rPr lang="hu-HU" dirty="0" smtClean="0"/>
              <a:t>Mikor? Mennyit? Hogyan?</a:t>
            </a:r>
            <a:endParaRPr lang="hu-HU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/>
          <p:nvPr>
            <p:custDataLst>
              <p:tags r:id="rId1"/>
            </p:custDataLst>
          </p:nvPr>
        </p:nvGraphicFramePr>
        <p:xfrm>
          <a:off x="1619250" y="2853055"/>
          <a:ext cx="5762625" cy="3679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530"/>
                <a:gridCol w="2058035"/>
                <a:gridCol w="2131060"/>
              </a:tblGrid>
              <a:tr h="914400"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Kor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/>
                        <a:t>Képernyő előtt töltött idő</a:t>
                      </a:r>
                      <a:endParaRPr lang="hu-HU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Ajánlott képernyőidő</a:t>
                      </a:r>
                      <a:endParaRPr lang="hu-HU" altLang="en-US"/>
                    </a:p>
                  </a:txBody>
                  <a:tcPr/>
                </a:tc>
              </a:tr>
              <a:tr h="6400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0-18 </a:t>
                      </a:r>
                      <a:r>
                        <a:rPr lang="hu-HU" altLang="en-US"/>
                        <a:t>hónapos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n</a:t>
                      </a:r>
                      <a:r>
                        <a:rPr lang="hu-HU" altLang="en-US"/>
                        <a:t>em ajánlott</a:t>
                      </a:r>
                      <a:endParaRPr lang="hu-HU" altLang="en-US"/>
                    </a:p>
                  </a:txBody>
                  <a:tcPr/>
                </a:tc>
              </a:tr>
              <a:tr h="65532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18-24 </a:t>
                      </a:r>
                      <a:r>
                        <a:rPr lang="hu-HU" altLang="en-US"/>
                        <a:t>hónapos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2-4 </a:t>
                      </a:r>
                      <a:r>
                        <a:rPr lang="hu-HU" altLang="en-US"/>
                        <a:t>óra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nem ajánlott</a:t>
                      </a:r>
                      <a:endParaRPr lang="hu-HU" altLang="en-US"/>
                    </a:p>
                  </a:txBody>
                  <a:tcPr/>
                </a:tc>
              </a:tr>
              <a:tr h="65087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2-5 </a:t>
                      </a:r>
                      <a:r>
                        <a:rPr lang="hu-HU" altLang="en-US"/>
                        <a:t>éves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/>
                        <a:t>3-6 </a:t>
                      </a:r>
                      <a:r>
                        <a:rPr lang="hu-HU" altLang="en-US"/>
                        <a:t>óra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1 óra (nem egyehuzamban)</a:t>
                      </a:r>
                      <a:endParaRPr lang="hu-HU" altLang="en-US"/>
                    </a:p>
                  </a:txBody>
                  <a:tcPr/>
                </a:tc>
              </a:tr>
              <a:tr h="818515"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5 éves kortól</a:t>
                      </a:r>
                      <a:endParaRPr lang="hu-HU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hu-HU" altLang="en-US"/>
                        <a:t>szülői megbeszélés szerint</a:t>
                      </a:r>
                      <a:endParaRPr lang="hu-HU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gond a képernyővel?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dirty="0" smtClean="0"/>
              <a:t>Neuropszichológiai és </a:t>
            </a:r>
            <a:r>
              <a:rPr lang="hu-HU" b="1" dirty="0" smtClean="0"/>
              <a:t>NEUROANATÓMIAI</a:t>
            </a:r>
            <a:r>
              <a:rPr lang="hu-HU" dirty="0" smtClean="0"/>
              <a:t> változások</a:t>
            </a:r>
            <a:endParaRPr lang="hu-HU" dirty="0" smtClean="0"/>
          </a:p>
          <a:p>
            <a:r>
              <a:rPr lang="hu-HU" dirty="0" smtClean="0"/>
              <a:t>Szemizom</a:t>
            </a:r>
            <a:endParaRPr lang="hu-HU" dirty="0" smtClean="0"/>
          </a:p>
          <a:p>
            <a:r>
              <a:rPr lang="hu-HU" dirty="0" smtClean="0"/>
              <a:t>Kognitiv képességek</a:t>
            </a:r>
            <a:endParaRPr lang="hu-HU" dirty="0" smtClean="0"/>
          </a:p>
          <a:p>
            <a:pPr lvl="1"/>
            <a:r>
              <a:rPr lang="hu-HU" dirty="0" smtClean="0"/>
              <a:t>Fantázia</a:t>
            </a:r>
            <a:endParaRPr lang="hu-HU" dirty="0" smtClean="0"/>
          </a:p>
          <a:p>
            <a:pPr lvl="1"/>
            <a:r>
              <a:rPr lang="hu-HU" dirty="0" smtClean="0"/>
              <a:t>Teljes</a:t>
            </a:r>
            <a:r>
              <a:rPr lang="en-US" dirty="0" smtClean="0"/>
              <a:t>í</a:t>
            </a:r>
            <a:r>
              <a:rPr lang="hu-HU" dirty="0" smtClean="0"/>
              <a:t>tményromlás- energiát ford</a:t>
            </a:r>
            <a:r>
              <a:rPr lang="en-US" dirty="0" smtClean="0"/>
              <a:t>í</a:t>
            </a:r>
            <a:r>
              <a:rPr lang="hu-HU" dirty="0" smtClean="0"/>
              <a:t>t arra, hogy ne használja</a:t>
            </a:r>
            <a:endParaRPr lang="hu-HU" dirty="0" smtClean="0"/>
          </a:p>
          <a:p>
            <a:pPr lvl="1"/>
            <a:r>
              <a:rPr lang="hu-HU" dirty="0" smtClean="0"/>
              <a:t>Figyelem- ADHD</a:t>
            </a:r>
            <a:endParaRPr lang="hu-HU" dirty="0" smtClean="0"/>
          </a:p>
          <a:p>
            <a:pPr lvl="1"/>
            <a:r>
              <a:rPr lang="hu-HU" dirty="0" smtClean="0"/>
              <a:t>Túlingerlés</a:t>
            </a:r>
            <a:endParaRPr lang="hu-HU" dirty="0" smtClean="0"/>
          </a:p>
          <a:p>
            <a:r>
              <a:rPr lang="hu-HU" dirty="0" smtClean="0"/>
              <a:t>Nyelvi fejlődés:</a:t>
            </a:r>
            <a:endParaRPr lang="hu-HU" dirty="0" smtClean="0"/>
          </a:p>
          <a:p>
            <a:pPr lvl="1"/>
            <a:r>
              <a:rPr lang="hu-HU" dirty="0" smtClean="0"/>
              <a:t>Beszédminta, szájmozgás, háttérzaj</a:t>
            </a:r>
            <a:endParaRPr lang="hu-HU" dirty="0" smtClean="0"/>
          </a:p>
          <a:p>
            <a:pPr lvl="1"/>
            <a:r>
              <a:rPr lang="hu-HU" dirty="0" smtClean="0"/>
              <a:t>49%</a:t>
            </a:r>
            <a:endParaRPr lang="hu-HU" dirty="0" smtClean="0"/>
          </a:p>
          <a:p>
            <a:pPr lvl="1">
              <a:buNone/>
            </a:pPr>
            <a:endParaRPr lang="hu-HU" dirty="0" smtClean="0"/>
          </a:p>
          <a:p>
            <a:pPr marL="365760" lvl="1" indent="-255905">
              <a:buClr>
                <a:schemeClr val="accent3"/>
              </a:buClr>
              <a:buFont typeface="Georgia" panose="02040502050405020303"/>
              <a:buChar char="•"/>
            </a:pPr>
            <a:endParaRPr lang="hu-HU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gond a képernyővel?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Mozgásfejlődés</a:t>
            </a:r>
            <a:endParaRPr lang="hu-HU" dirty="0" smtClean="0"/>
          </a:p>
          <a:p>
            <a:pPr lvl="1"/>
            <a:r>
              <a:rPr lang="hu-HU" dirty="0" smtClean="0"/>
              <a:t>Mozgáshiány</a:t>
            </a:r>
            <a:endParaRPr lang="hu-HU" dirty="0" smtClean="0"/>
          </a:p>
          <a:p>
            <a:r>
              <a:rPr lang="hu-HU" dirty="0" smtClean="0"/>
              <a:t>Érzelemi - , szociális fejlődés: </a:t>
            </a:r>
            <a:endParaRPr lang="hu-HU" dirty="0" smtClean="0"/>
          </a:p>
          <a:p>
            <a:pPr lvl="1"/>
            <a:r>
              <a:rPr lang="hu-HU" dirty="0" smtClean="0"/>
              <a:t>É</a:t>
            </a:r>
            <a:r>
              <a:rPr lang="hu-HU" dirty="0" smtClean="0"/>
              <a:t>rzelemszabályozás, szociális kapcsolatok</a:t>
            </a:r>
            <a:endParaRPr lang="hu-HU" dirty="0" smtClean="0"/>
          </a:p>
          <a:p>
            <a:r>
              <a:rPr lang="hu-HU" dirty="0" smtClean="0"/>
              <a:t>További</a:t>
            </a:r>
            <a:r>
              <a:rPr lang="hu-HU" dirty="0" smtClean="0"/>
              <a:t>:</a:t>
            </a:r>
            <a:endParaRPr lang="hu-HU" dirty="0" smtClean="0"/>
          </a:p>
          <a:p>
            <a:pPr lvl="1"/>
            <a:r>
              <a:rPr lang="hu-HU" dirty="0" smtClean="0"/>
              <a:t>Autizmus tünetek</a:t>
            </a:r>
            <a:r>
              <a:rPr lang="en-US" altLang="hu-HU" dirty="0" smtClean="0"/>
              <a:t>- digitćlis autizmus</a:t>
            </a:r>
            <a:endParaRPr lang="hu-HU" dirty="0" smtClean="0"/>
          </a:p>
          <a:p>
            <a:pPr lvl="1"/>
            <a:r>
              <a:rPr lang="hu-HU" dirty="0" smtClean="0"/>
              <a:t>Alváshiány- elh</a:t>
            </a:r>
            <a:r>
              <a:rPr lang="en-US" dirty="0" smtClean="0"/>
              <a:t>í</a:t>
            </a:r>
            <a:r>
              <a:rPr lang="hu-HU" dirty="0" smtClean="0"/>
              <a:t>zás</a:t>
            </a:r>
            <a:endParaRPr lang="hu-HU" dirty="0" smtClean="0"/>
          </a:p>
          <a:p>
            <a:pPr lvl="1"/>
            <a:r>
              <a:rPr lang="hu-HU" dirty="0" smtClean="0"/>
              <a:t>Függőség- nem tudja kontrollálni a dopamin iránti vágyat</a:t>
            </a:r>
            <a:endParaRPr lang="hu-HU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Hogyan hatunk a gyerekek képernyőhasználati szokásaira?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Kevesebben szeretnénk odaadni, mint ahányan odaadjuk, de miért?</a:t>
            </a:r>
            <a:r>
              <a:rPr lang="en-US" altLang="hu-HU" dirty="0" smtClean="0"/>
              <a:t> Nem vagyunk k0vetkezetesek.</a:t>
            </a:r>
            <a:endParaRPr lang="hu-HU" dirty="0" smtClean="0"/>
          </a:p>
          <a:p>
            <a:pPr lvl="1"/>
            <a:r>
              <a:rPr lang="hu-HU" dirty="0" smtClean="0"/>
              <a:t>Hatékonyságelv- szabad unatkozni</a:t>
            </a:r>
            <a:endParaRPr lang="hu-HU" dirty="0" smtClean="0"/>
          </a:p>
          <a:p>
            <a:pPr lvl="1"/>
            <a:r>
              <a:rPr lang="hu-HU" dirty="0" smtClean="0"/>
              <a:t>Nyugtatás- dopamin, kortizol</a:t>
            </a:r>
            <a:endParaRPr lang="hu-HU" dirty="0" smtClean="0"/>
          </a:p>
          <a:p>
            <a:pPr lvl="1"/>
            <a:r>
              <a:rPr lang="en-US" altLang="hu-HU" dirty="0" smtClean="0"/>
              <a:t>Digit</a:t>
            </a:r>
            <a:r>
              <a:rPr lang="hu-HU" altLang="en-US" dirty="0" smtClean="0"/>
              <a:t>ális b</a:t>
            </a:r>
            <a:r>
              <a:rPr lang="hu-HU" dirty="0" smtClean="0"/>
              <a:t>ébiszitter</a:t>
            </a:r>
            <a:endParaRPr lang="hu-HU" dirty="0" smtClean="0"/>
          </a:p>
          <a:p>
            <a:pPr lvl="1"/>
            <a:r>
              <a:rPr lang="hu-HU" dirty="0" smtClean="0"/>
              <a:t>Lemarad a gyermek a többiektől: 9 éves korig több hátrány, 5 nap alatt behozható a  lemaradás</a:t>
            </a:r>
            <a:endParaRPr lang="hu-HU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Hogyan hatunk a gyerekek képernyőhasználati szokásaira?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Semmiképp: etetés, öltöztetés, felügyelet nélküli használat, alvás előtt egy órával, s</a:t>
            </a:r>
            <a:r>
              <a:rPr lang="en-US" dirty="0" smtClean="0"/>
              <a:t>í</a:t>
            </a:r>
            <a:r>
              <a:rPr lang="hu-HU" dirty="0" smtClean="0"/>
              <a:t>rásra adott megoldás, hiszti elterelés-érzelemkezelés</a:t>
            </a:r>
            <a:endParaRPr lang="hu-HU" dirty="0" smtClean="0"/>
          </a:p>
          <a:p>
            <a:r>
              <a:rPr lang="hu-HU" dirty="0" smtClean="0"/>
              <a:t>Mintaadás:</a:t>
            </a:r>
            <a:endParaRPr lang="hu-HU" dirty="0" smtClean="0"/>
          </a:p>
          <a:p>
            <a:pPr lvl="1"/>
            <a:r>
              <a:rPr lang="hu-HU" dirty="0" smtClean="0"/>
              <a:t>Telefon vagy a szülő arca</a:t>
            </a:r>
            <a:endParaRPr lang="hu-HU" dirty="0" smtClean="0"/>
          </a:p>
          <a:p>
            <a:pPr lvl="1"/>
            <a:r>
              <a:rPr lang="hu-HU" dirty="0" smtClean="0"/>
              <a:t>Vágyott tevékenység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Tanácsok: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Képernyőidőt, tartalmakat kontrollálni</a:t>
            </a:r>
            <a:endParaRPr lang="hu-HU" dirty="0" smtClean="0"/>
          </a:p>
          <a:p>
            <a:r>
              <a:rPr lang="hu-HU" dirty="0" smtClean="0"/>
              <a:t>Alternatív tevékenység felkínálása</a:t>
            </a:r>
            <a:endParaRPr lang="hu-HU" dirty="0" smtClean="0"/>
          </a:p>
          <a:p>
            <a:r>
              <a:rPr lang="hu-HU" dirty="0" smtClean="0"/>
              <a:t>Lefekvés előtti órákban elkerülni a képernyőt</a:t>
            </a:r>
            <a:endParaRPr lang="hu-HU" dirty="0" smtClean="0"/>
          </a:p>
          <a:p>
            <a:r>
              <a:rPr lang="hu-HU" dirty="0" smtClean="0"/>
              <a:t>„Képernyőmentes zóna”- ebédlő</a:t>
            </a:r>
            <a:endParaRPr lang="hu-HU" dirty="0" smtClean="0"/>
          </a:p>
          <a:p>
            <a:r>
              <a:rPr lang="hu-HU" dirty="0" smtClean="0"/>
              <a:t>Szülői minta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Felhaszn</a:t>
            </a:r>
            <a:r>
              <a:rPr lang="hu-HU" altLang="en-US"/>
              <a:t>á</a:t>
            </a:r>
            <a:r>
              <a:rPr lang="en-US"/>
              <a:t>lt irodalom</a:t>
            </a:r>
            <a:r>
              <a:rPr lang="hu-HU" altLang="en-US"/>
              <a:t>:</a:t>
            </a:r>
            <a:endParaRPr lang="hu-HU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sz="1800">
                <a:sym typeface="+mn-ea"/>
              </a:rPr>
              <a:t>Rajović R., Rajović I. (2021).</a:t>
            </a:r>
            <a:r>
              <a:rPr lang="en-US" sz="1800" i="1">
                <a:sym typeface="+mn-ea"/>
              </a:rPr>
              <a:t>Izazovi odrsatanja u digitalnom dobu</a:t>
            </a:r>
            <a:r>
              <a:rPr lang="en-US" sz="1800">
                <a:sym typeface="+mn-ea"/>
              </a:rPr>
              <a:t>.,Horizonti (str. 46-54)</a:t>
            </a:r>
            <a:r>
              <a:rPr lang="hu-HU" altLang="en-US" sz="1800">
                <a:sym typeface="+mn-ea"/>
              </a:rPr>
              <a:t> </a:t>
            </a:r>
            <a:r>
              <a:rPr lang="en-US" sz="1800">
                <a:sym typeface="+mn-ea"/>
              </a:rPr>
              <a:t>pristup: </a:t>
            </a:r>
            <a:r>
              <a:rPr lang="en-US" altLang="en-US" sz="1800">
                <a:sym typeface="+mn-ea"/>
              </a:rPr>
              <a:t>https://scholar.google.com/scholar?start=10&amp;q=ranko+rajovic&amp;hl=hu&amp;as_sdt=0,5</a:t>
            </a:r>
            <a:endParaRPr lang="en-US" altLang="en-US" sz="1800"/>
          </a:p>
          <a:p>
            <a:r>
              <a:rPr lang="en-US" altLang="en-US" sz="1800">
                <a:sym typeface="+mn-ea"/>
              </a:rPr>
              <a:t>Uzsvalyn</a:t>
            </a:r>
            <a:r>
              <a:rPr lang="hu-HU" altLang="en-US" sz="1800">
                <a:sym typeface="+mn-ea"/>
              </a:rPr>
              <a:t>é Pécsi R. (2020). </a:t>
            </a:r>
            <a:r>
              <a:rPr lang="hu-HU" altLang="en-US" sz="1800" i="1">
                <a:sym typeface="+mn-ea"/>
              </a:rPr>
              <a:t>Fejleszt vagy rombol?.</a:t>
            </a:r>
            <a:r>
              <a:rPr lang="hu-HU" altLang="en-US" sz="1800">
                <a:sym typeface="+mn-ea"/>
              </a:rPr>
              <a:t> Kulcs a Muzsikához Kiadó</a:t>
            </a:r>
            <a:endParaRPr lang="hu-HU" altLang="en-US" sz="1800"/>
          </a:p>
          <a:p>
            <a:endParaRPr lang="en-US" sz="1800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453*281"/>
  <p:tag name="TABLE_ENDDRAG_RECT" val="127*224*453*28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1963</Words>
  <Application>WPS Presentation</Application>
  <PresentationFormat>On-screen Show 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SimSun</vt:lpstr>
      <vt:lpstr>Wingdings</vt:lpstr>
      <vt:lpstr>Georgia</vt:lpstr>
      <vt:lpstr>Wingdings 2</vt:lpstr>
      <vt:lpstr>Times New Roman</vt:lpstr>
      <vt:lpstr>Trebuchet MS</vt:lpstr>
      <vt:lpstr>Microsoft YaHei</vt:lpstr>
      <vt:lpstr>Arial Unicode MS</vt:lpstr>
      <vt:lpstr>Calibri</vt:lpstr>
      <vt:lpstr>Georgia</vt:lpstr>
      <vt:lpstr>Urban</vt:lpstr>
      <vt:lpstr>A képernyő hatása a gyermekfejlődésre</vt:lpstr>
      <vt:lpstr>Miről lesz szó</vt:lpstr>
      <vt:lpstr>PowerPoint 演示文稿</vt:lpstr>
      <vt:lpstr>Mi a gond a képernyővel?</vt:lpstr>
      <vt:lpstr>Mi a gond a képernyővel?</vt:lpstr>
      <vt:lpstr>Hogyan hatunk a gyerekek képernyőhasználati szokásaira?</vt:lpstr>
      <vt:lpstr>Hogyan hatunk a gyerekek képernyőhasználati szokásaira?</vt:lpstr>
      <vt:lpstr>Tanácsok:</vt:lpstr>
      <vt:lpstr>Felhasznált irodalom: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Képernyőhasználat hatása a gyermek fejlődésére</dc:title>
  <dc:creator>user</dc:creator>
  <cp:lastModifiedBy>Bambi PU</cp:lastModifiedBy>
  <cp:revision>32</cp:revision>
  <dcterms:created xsi:type="dcterms:W3CDTF">2025-03-06T07:22:00Z</dcterms:created>
  <dcterms:modified xsi:type="dcterms:W3CDTF">2025-04-01T09:05:50Z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9E3602E36D634FF7ACD607F459E16EC1_12</vt:lpwstr>
  </property>
  <property fmtid="{D5CDD505-2E9C-101B-9397-08002B2CF9AE}" pid="3" name="KSOProductBuildVer">
    <vt:lpwstr>1033-12.2.0.20326</vt:lpwstr>
  </property>
</Properties>
</file>